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56" r:id="rId3"/>
    <p:sldId id="339" r:id="rId4"/>
    <p:sldId id="342" r:id="rId5"/>
    <p:sldId id="341" r:id="rId6"/>
    <p:sldId id="343" r:id="rId7"/>
    <p:sldId id="338" r:id="rId8"/>
    <p:sldId id="268" r:id="rId9"/>
    <p:sldId id="335" r:id="rId10"/>
    <p:sldId id="336" r:id="rId11"/>
    <p:sldId id="3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BITO" initials="Y" lastIdx="132" clrIdx="0">
    <p:extLst>
      <p:ext uri="{19B8F6BF-5375-455C-9EA6-DF929625EA0E}">
        <p15:presenceInfo xmlns:p15="http://schemas.microsoft.com/office/powerpoint/2012/main" userId="YOBITO" providerId="None"/>
      </p:ext>
    </p:extLst>
  </p:cmAuthor>
  <p:cmAuthor id="2" name="Hussein Ali-Ahmad" initials="HAA" lastIdx="11" clrIdx="1">
    <p:extLst>
      <p:ext uri="{19B8F6BF-5375-455C-9EA6-DF929625EA0E}">
        <p15:presenceInfo xmlns:p15="http://schemas.microsoft.com/office/powerpoint/2012/main" userId="e765d30503628408" providerId="Windows Live"/>
      </p:ext>
    </p:extLst>
  </p:cmAuthor>
  <p:cmAuthor id="3" name="RAZOV-PC" initials="RP" lastIdx="25" clrIdx="2">
    <p:extLst>
      <p:ext uri="{19B8F6BF-5375-455C-9EA6-DF929625EA0E}">
        <p15:presenceInfo xmlns:p15="http://schemas.microsoft.com/office/powerpoint/2012/main" userId="6266862174169b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F69"/>
    <a:srgbClr val="6C0000"/>
    <a:srgbClr val="FF1515"/>
    <a:srgbClr val="AD1A29"/>
    <a:srgbClr val="EC3737"/>
    <a:srgbClr val="425F6C"/>
    <a:srgbClr val="7F7F7F"/>
    <a:srgbClr val="A50021"/>
    <a:srgbClr val="99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401" autoAdjust="0"/>
  </p:normalViewPr>
  <p:slideViewPr>
    <p:cSldViewPr snapToGrid="0">
      <p:cViewPr varScale="1">
        <p:scale>
          <a:sx n="62" d="100"/>
          <a:sy n="62" d="100"/>
        </p:scale>
        <p:origin x="105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5T11:31:43.294" idx="2">
    <p:pos x="2345" y="1835"/>
    <p:text>It’s a unique movement bringing together startups, investors, policymakers and community builders.
 It is also a name used by technologically innovative French businesses throughout the world.</p:text>
    <p:extLst>
      <p:ext uri="{C676402C-5697-4E1C-873F-D02D1690AC5C}">
        <p15:threadingInfo xmlns:p15="http://schemas.microsoft.com/office/powerpoint/2012/main" timeZoneBias="-120"/>
      </p:ext>
    </p:extLst>
  </p:cm>
  <p:cm authorId="3" dt="2022-03-15T11:33:30.955" idx="3">
    <p:pos x="1475" y="2222"/>
    <p:text>To make France one of the greatest places in the world to launch and grow global companies that make sense for our future.</p:text>
    <p:extLst>
      <p:ext uri="{C676402C-5697-4E1C-873F-D02D1690AC5C}">
        <p15:threadingInfo xmlns:p15="http://schemas.microsoft.com/office/powerpoint/2012/main" timeZoneBias="-120"/>
      </p:ext>
    </p:extLst>
  </p:cm>
  <p:cm authorId="3" dt="2022-03-15T11:50:27.724" idx="6">
    <p:pos x="2339" y="2575"/>
    <p:text>French Tech encompasses all start-ups, i.e. all growth companies that share a global ambition, at every stage in their development, from embryonic firms to growing start-ups with several hundred employees and their sights set on the international market. As is the case all over the world, digital technology is a major catalyst for its development.</p:text>
    <p:extLst>
      <p:ext uri="{C676402C-5697-4E1C-873F-D02D1690AC5C}">
        <p15:threadingInfo xmlns:p15="http://schemas.microsoft.com/office/powerpoint/2012/main" timeZoneBias="-120"/>
      </p:ext>
    </p:extLst>
  </p:cm>
  <p:cm authorId="3" dt="2022-03-15T11:56:33.452" idx="7">
    <p:pos x="1876" y="2915"/>
    <p:text>La French Tech Beyrouth is a Part of the 63 international communities of La French Tech.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6T14:09:50.733" idx="8">
    <p:pos x="1787" y="1237"/>
    <p:text>A use case is a written description of how visitors and users will perform tasks on your website.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10:13.887" idx="9">
    <p:pos x="2235" y="1581"/>
    <p:text>A sequence diagram is a type of interaction diagram because it describes how—and in what order—a group of objects works together.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11:29.663" idx="10">
    <p:pos x="1527" y="2111"/>
    <p:text>An http server also known as webserver is created on the first way for handle the requests from the user interface, as we can see I began from index.js who create the App server with all the require modules and packages, also initialize all the api that come as requests, then config the port for listening.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20:08.990" idx="11">
    <p:pos x="1554" y="2348"/>
    <p:text>Data management request, headers, authentication, and API management are all commonly handled by middleware.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28:00.954" idx="12">
    <p:pos x="1723" y="2561"/>
    <p:text>A schema is a class definition for how you want data to be organized as objects in your website.</p:text>
    <p:extLst mod="1">
      <p:ext uri="{C676402C-5697-4E1C-873F-D02D1690AC5C}">
        <p15:threadingInfo xmlns:p15="http://schemas.microsoft.com/office/powerpoint/2012/main" timeZoneBias="-120"/>
      </p:ext>
    </p:extLst>
  </p:cm>
  <p:cm authorId="3" dt="2022-03-16T14:42:58.659" idx="13">
    <p:pos x="1501" y="3003"/>
    <p:text>Controllers is the functions that responsible for processing the request then return  response.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44:15.343" idx="14">
    <p:pos x="1370" y="3228"/>
    <p:text>Routing refers to how an application's endpoints (URIs) respond to client requests.</p:text>
    <p:extLst>
      <p:ext uri="{C676402C-5697-4E1C-873F-D02D1690AC5C}">
        <p15:threadingInfo xmlns:p15="http://schemas.microsoft.com/office/powerpoint/2012/main" timeZoneBias="-120"/>
      </p:ext>
    </p:extLst>
  </p:cm>
  <p:cm authorId="3" dt="2022-03-16T14:53:29.204" idx="15">
    <p:pos x="1544" y="3742"/>
    <p:text>Postman is an API platform for building and using APIs. So after finishing all the coding in the backend, I used it for checking up all requests.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6T16:00:38.830" idx="18">
    <p:pos x="2610" y="1210"/>
    <p:text>- Create a nw folder for frontend and start with create the npm init for initlize the console then create the react app.
- I use my imagination.
- Create and split pages and write the sections.
- Create the components, each section is a set of components, so inside the componenets we write who the website work, and initalise the layout using the jsx and the styled components.
- Split the static data for the website in an external pages (like the hml forms, static images names, and some infrmation).
- Put the translation words and texts in eternals files for smoothly using without reloading the pages.
- Create the services page with backend like axios, fetching methods, check authentication, and some features methods
- And finally the most time in front end that is taken by the testing with backend.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9T19:17:29.044" idx="25">
    <p:pos x="33" y="100"/>
    <p:text>-Validation
-Encryptin
-PArsing -data
-parsing - cooie info
-Cross-Origin Resource Sharing . It allows us to relax the security applied to an API
-Set environemnt variables
- Create the server and build the app.
- Async/await error handling support for expressjs
- Save files
- help secure Express/Connect apps with various HTTP headers. 
- Create the tokn.
- Convert the datetimezone.
- Create Scehmas
- Upload files.
- Make schedule
- Send mails.
- Transporter the mails
- Automatically restart the serer.
- Unique identifier.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6T15:21:13.479" idx="17">
    <p:pos x="39" y="44"/>
    <p:text>-DOMPurify sanitize HTML and prevents XSS attacks.
- JavaScript rich text editor framework
- For Icons flags
-A simple and powerful React animation library.
- Advanced Animation Techniques. 
-react-i18next is a powerful internationalization framework for React
-js-cookie for saving cookie.
- A sldier library.
- popular icon package.
- Intersection Observer API to tell you when an element enters or leaves the viewport.
- create parallax scroll effects for banners
- A React component for playing a variety of URLs.
- React sidebar library with dropdown menus and unlimit number of nested submenus. 
- React Router is a standard library for routing in React. 
- React component for animating vertical scrolling.
- styled-components lets you write actual CSS in your JavaScript.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18T16:17:09.220" idx="19">
    <p:pos x="2893" y="404"/>
    <p:text>Here, I'll talk about the Challenges that I built experience through.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6:24:31.115" idx="20">
    <p:pos x="3413" y="879"/>
    <p:text>It's a fantastic challenge, I have practiced with it, how to build cross-language navigation in different ways:  Path, Cookie, htmlTag, localstorage.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6:28:52.220" idx="21">
    <p:pos x="3107" y="1745"/>
    <p:text>Mails: it's the best challenge I do, it make my website more interact with the visitor when he subscribe to an event, it send to him an inbox mail.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6:35:03.846" idx="22">
    <p:pos x="1187" y="2060"/>
    <p:text>It is the most freindly challange that I do, it help me howe to make a paragraph with formatting and styling. and howe to save it into the DB, and howe to display it.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7:00:15.448" idx="23">
    <p:pos x="2313" y="2700"/>
    <p:text>That is the amazing challenge I wrote, because it make all my componenets with nice appearance.</p:text>
    <p:extLst>
      <p:ext uri="{C676402C-5697-4E1C-873F-D02D1690AC5C}">
        <p15:threadingInfo xmlns:p15="http://schemas.microsoft.com/office/powerpoint/2012/main" timeZoneBias="-120"/>
      </p:ext>
    </p:extLst>
  </p:cm>
  <p:cm authorId="3" dt="2022-03-18T17:06:38.741" idx="24">
    <p:pos x="1344" y="3578"/>
    <p:text>The powerful is here,  the challenge that make my work as real when I uploaded to Herou.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F205E-9132-4ADC-8DC8-5F6BB310DD1F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B4774-3267-4AD3-8ECE-5CCCE29CC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6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fast is not optional, it is important.</a:t>
            </a:r>
          </a:p>
          <a:p>
            <a:r>
              <a:rPr lang="en-US" dirty="0" smtClean="0"/>
              <a:t>Fast means beats your competitors to market.</a:t>
            </a:r>
          </a:p>
          <a:p>
            <a:r>
              <a:rPr lang="en-US" dirty="0" smtClean="0"/>
              <a:t>Fast means attracts the best talent to your startup.</a:t>
            </a:r>
          </a:p>
          <a:p>
            <a:r>
              <a:rPr lang="en-US" dirty="0" smtClean="0"/>
              <a:t>You're trying to build something, something great. Something that matters. You have a smart </a:t>
            </a:r>
            <a:r>
              <a:rPr lang="en-US" dirty="0" smtClean="0"/>
              <a:t>team in your startup </a:t>
            </a:r>
            <a:r>
              <a:rPr lang="en-US" dirty="0" smtClean="0"/>
              <a:t>and they want to go fast.</a:t>
            </a:r>
          </a:p>
          <a:p>
            <a:r>
              <a:rPr lang="en-US" dirty="0" smtClean="0"/>
              <a:t>That's why La French Tech comes in.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9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 presentation  I</a:t>
            </a:r>
            <a:r>
              <a:rPr lang="en-US" baseline="0" dirty="0" smtClean="0"/>
              <a:t> will focus on four major.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a unique movement bringing together startups, investors, policymakers and community builders.</a:t>
            </a:r>
          </a:p>
          <a:p>
            <a:r>
              <a:rPr lang="en-US" dirty="0" smtClean="0"/>
              <a:t> It is also a name used by technologically innovative French businesses throughout the world.</a:t>
            </a:r>
          </a:p>
          <a:p>
            <a:r>
              <a:rPr lang="en-US" dirty="0" smtClean="0"/>
              <a:t>To make France one of the greatest places in the world to launch and grow global companies that make sense for our future.</a:t>
            </a:r>
          </a:p>
          <a:p>
            <a:r>
              <a:rPr lang="en-US" dirty="0" smtClean="0"/>
              <a:t>French Tech encompasses all start-ups, i.e. all growth companies that share a global ambition, at every stage in their development, from embryonic firms to growing start-ups with several hundred employees and their sights set on the international market. As is the case all over the world, digital technology is a major catalyst for its development.</a:t>
            </a:r>
          </a:p>
          <a:p>
            <a:r>
              <a:rPr lang="en-US" dirty="0" smtClean="0"/>
              <a:t>La French Tech </a:t>
            </a:r>
            <a:r>
              <a:rPr lang="en-US" dirty="0" err="1" smtClean="0"/>
              <a:t>Beyrouth</a:t>
            </a:r>
            <a:r>
              <a:rPr lang="en-US" dirty="0" smtClean="0"/>
              <a:t> is a Part of the 63 international communities of La French 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52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use case is a written description of how visitors and users will perform tasks on your website.</a:t>
            </a:r>
            <a:br>
              <a:rPr lang="en-US" dirty="0" smtClean="0"/>
            </a:br>
            <a:r>
              <a:rPr lang="en-US" dirty="0" smtClean="0"/>
              <a:t>A sequence diagram is a type of interaction diagram because it describes how—and in what order—a group of objects works together.</a:t>
            </a:r>
          </a:p>
          <a:p>
            <a:r>
              <a:rPr lang="en-US" dirty="0" smtClean="0"/>
              <a:t>An http server also known as webserver is created on the first way for handle the requests from the user interface, as we can see I began from index.js who creates the App server with all the require modules and packages, also initialize all the </a:t>
            </a:r>
            <a:r>
              <a:rPr lang="en-US" dirty="0" err="1" smtClean="0"/>
              <a:t>api</a:t>
            </a:r>
            <a:r>
              <a:rPr lang="en-US" dirty="0" smtClean="0"/>
              <a:t> that come as requests, then </a:t>
            </a:r>
            <a:r>
              <a:rPr lang="en-US" dirty="0" err="1" smtClean="0"/>
              <a:t>config</a:t>
            </a:r>
            <a:r>
              <a:rPr lang="en-US" dirty="0" smtClean="0"/>
              <a:t> the port for listening.</a:t>
            </a:r>
          </a:p>
          <a:p>
            <a:r>
              <a:rPr lang="en-US" dirty="0" smtClean="0"/>
              <a:t>Data management request, headers, authentication, and API management are all commonly handled by middleware.</a:t>
            </a:r>
          </a:p>
          <a:p>
            <a:r>
              <a:rPr lang="en-US" dirty="0" smtClean="0"/>
              <a:t>A schema is a class definition for how you want data to be organized as objects in your website.</a:t>
            </a:r>
          </a:p>
          <a:p>
            <a:r>
              <a:rPr lang="en-US" dirty="0" smtClean="0"/>
              <a:t>Controllers are the functions that responsible for processing the request then return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Create a new folder for frontend and start with create the </a:t>
            </a: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for initialize the console then create the react app.</a:t>
            </a:r>
          </a:p>
          <a:p>
            <a:r>
              <a:rPr lang="en-US" dirty="0" smtClean="0"/>
              <a:t>- I use my imagination and I write the whole</a:t>
            </a:r>
            <a:r>
              <a:rPr lang="en-US" baseline="0" dirty="0" smtClean="0"/>
              <a:t> website from scratch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Create and split pages and write the sections.</a:t>
            </a:r>
          </a:p>
          <a:p>
            <a:r>
              <a:rPr lang="en-US" dirty="0" smtClean="0"/>
              <a:t>- Create the components, each section is a set of components, so inside the components we write how the website work, and initialize the layout using the </a:t>
            </a:r>
            <a:r>
              <a:rPr lang="en-US" dirty="0" err="1" smtClean="0"/>
              <a:t>jsx</a:t>
            </a:r>
            <a:r>
              <a:rPr lang="en-US" dirty="0" smtClean="0"/>
              <a:t> and the styled components.</a:t>
            </a:r>
          </a:p>
          <a:p>
            <a:r>
              <a:rPr lang="en-US" dirty="0" smtClean="0"/>
              <a:t>- Split the static data for the website in an external pages (like the html forms, static images names, and some information).</a:t>
            </a:r>
          </a:p>
          <a:p>
            <a:r>
              <a:rPr lang="en-US" dirty="0" smtClean="0"/>
              <a:t>- Put the translation words and texts in external files for smoothly using without reloading the pages.</a:t>
            </a:r>
          </a:p>
          <a:p>
            <a:r>
              <a:rPr lang="en-US" dirty="0" smtClean="0"/>
              <a:t>- Create the services pages with the backend like </a:t>
            </a:r>
            <a:r>
              <a:rPr lang="en-US" dirty="0" err="1" smtClean="0"/>
              <a:t>axios</a:t>
            </a:r>
            <a:r>
              <a:rPr lang="en-US" dirty="0" smtClean="0"/>
              <a:t>, fetching methods, check authentication, and some features methods</a:t>
            </a:r>
          </a:p>
          <a:p>
            <a:r>
              <a:rPr lang="en-US" dirty="0" smtClean="0"/>
              <a:t>- And finally the</a:t>
            </a:r>
            <a:r>
              <a:rPr lang="en-US" baseline="0" dirty="0" smtClean="0"/>
              <a:t> </a:t>
            </a:r>
            <a:r>
              <a:rPr lang="en-US" dirty="0" smtClean="0"/>
              <a:t>most wasted time</a:t>
            </a:r>
            <a:r>
              <a:rPr lang="en-US" baseline="0" dirty="0" smtClean="0"/>
              <a:t> was </a:t>
            </a:r>
            <a:r>
              <a:rPr lang="en-US" dirty="0" smtClean="0"/>
              <a:t>in the testing with the backend.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Joi</a:t>
            </a:r>
            <a:r>
              <a:rPr lang="en-US" dirty="0" smtClean="0"/>
              <a:t> for Validation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Bcrypt</a:t>
            </a:r>
            <a:r>
              <a:rPr lang="en-US" baseline="0" dirty="0" smtClean="0"/>
              <a:t> for </a:t>
            </a:r>
            <a:r>
              <a:rPr lang="en-US" dirty="0" smtClean="0"/>
              <a:t>Encryption</a:t>
            </a:r>
          </a:p>
          <a:p>
            <a:r>
              <a:rPr lang="en-US" dirty="0" smtClean="0"/>
              <a:t>- Body parser for Parsing – data from </a:t>
            </a:r>
            <a:r>
              <a:rPr lang="en-US" dirty="0" err="1" smtClean="0"/>
              <a:t>requst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Ookie</a:t>
            </a:r>
            <a:r>
              <a:rPr lang="en-US" dirty="0" smtClean="0"/>
              <a:t> </a:t>
            </a:r>
            <a:r>
              <a:rPr lang="en-US" dirty="0" err="1" smtClean="0"/>
              <a:t>parsr</a:t>
            </a:r>
            <a:r>
              <a:rPr lang="en-US" dirty="0" smtClean="0"/>
              <a:t> for parsing - cookie info</a:t>
            </a:r>
          </a:p>
          <a:p>
            <a:r>
              <a:rPr lang="en-US" dirty="0" smtClean="0"/>
              <a:t>- CORS for Cross-Origin Resource Sharing for the website.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Dotenv</a:t>
            </a:r>
            <a:r>
              <a:rPr lang="en-US" dirty="0" smtClean="0"/>
              <a:t> Set environment variables.</a:t>
            </a:r>
          </a:p>
          <a:p>
            <a:r>
              <a:rPr lang="en-US" dirty="0" smtClean="0"/>
              <a:t>- Express Create the server and build the app.</a:t>
            </a:r>
          </a:p>
          <a:p>
            <a:r>
              <a:rPr lang="en-US" dirty="0" smtClean="0"/>
              <a:t>- Express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errors is a </a:t>
            </a:r>
            <a:r>
              <a:rPr lang="en-US" dirty="0" err="1" smtClean="0"/>
              <a:t>Async</a:t>
            </a:r>
            <a:r>
              <a:rPr lang="en-US" dirty="0" smtClean="0"/>
              <a:t>/await error handling support for </a:t>
            </a:r>
            <a:r>
              <a:rPr lang="en-US" dirty="0" err="1" smtClean="0"/>
              <a:t>expressjs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File system for Save files</a:t>
            </a:r>
          </a:p>
          <a:p>
            <a:r>
              <a:rPr lang="en-US" dirty="0" smtClean="0"/>
              <a:t>- Helmet for Help secure Express</a:t>
            </a:r>
            <a:r>
              <a:rPr lang="en-US" baseline="0" dirty="0" smtClean="0"/>
              <a:t> and </a:t>
            </a:r>
            <a:r>
              <a:rPr lang="en-US" dirty="0" smtClean="0"/>
              <a:t>Connect apps with various HTTP headers.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en-US" dirty="0" err="1" smtClean="0"/>
              <a:t>webtoken</a:t>
            </a:r>
            <a:r>
              <a:rPr lang="en-US" dirty="0" smtClean="0"/>
              <a:t> is responsible for Create the token.</a:t>
            </a:r>
          </a:p>
          <a:p>
            <a:r>
              <a:rPr lang="en-US" dirty="0" smtClean="0"/>
              <a:t>- Moment time zone for</a:t>
            </a:r>
            <a:r>
              <a:rPr lang="en-US" baseline="0" dirty="0" smtClean="0"/>
              <a:t> </a:t>
            </a:r>
            <a:r>
              <a:rPr lang="en-US" dirty="0" smtClean="0"/>
              <a:t>Convert the </a:t>
            </a:r>
            <a:r>
              <a:rPr lang="en-US" dirty="0" err="1" smtClean="0"/>
              <a:t>datetimezone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Mongoose for create </a:t>
            </a:r>
            <a:r>
              <a:rPr lang="en-US" dirty="0" err="1" smtClean="0"/>
              <a:t>Scehmas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Multer</a:t>
            </a:r>
            <a:r>
              <a:rPr lang="en-US" dirty="0" smtClean="0"/>
              <a:t> for Upload files.</a:t>
            </a:r>
          </a:p>
          <a:p>
            <a:r>
              <a:rPr lang="en-US" dirty="0" smtClean="0"/>
              <a:t>- node-</a:t>
            </a:r>
            <a:r>
              <a:rPr lang="en-US" dirty="0" err="1" smtClean="0"/>
              <a:t>Cron</a:t>
            </a:r>
            <a:r>
              <a:rPr lang="en-US" dirty="0" smtClean="0"/>
              <a:t> for Make schedule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Noemailer</a:t>
            </a:r>
            <a:r>
              <a:rPr lang="en-US" dirty="0" smtClean="0"/>
              <a:t> for Sending mails.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Mailgun</a:t>
            </a:r>
            <a:r>
              <a:rPr lang="en-US" baseline="0" dirty="0" smtClean="0"/>
              <a:t> transporter is </a:t>
            </a:r>
            <a:r>
              <a:rPr lang="en-US" dirty="0" smtClean="0"/>
              <a:t>Transporter for the mails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Nodemon</a:t>
            </a:r>
            <a:r>
              <a:rPr lang="en-US" dirty="0" smtClean="0"/>
              <a:t> is Automatically restart the server.</a:t>
            </a:r>
          </a:p>
          <a:p>
            <a:r>
              <a:rPr lang="en-US" dirty="0" smtClean="0"/>
              <a:t>- UUID is a Unique identifier.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5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DOMPurify</a:t>
            </a:r>
            <a:r>
              <a:rPr lang="en-US" dirty="0" smtClean="0"/>
              <a:t> is for sanitize HTML and prevents XSS attacks.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DraftJS</a:t>
            </a:r>
            <a:r>
              <a:rPr lang="en-US" dirty="0" smtClean="0"/>
              <a:t>: JavaScript rich text editor framework</a:t>
            </a:r>
          </a:p>
          <a:p>
            <a:r>
              <a:rPr lang="en-US" dirty="0" smtClean="0"/>
              <a:t>- Flag-icons: For Icons flags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Framermotion</a:t>
            </a:r>
            <a:r>
              <a:rPr lang="en-US" dirty="0" smtClean="0"/>
              <a:t>: A simple and powerful React animation library.</a:t>
            </a:r>
          </a:p>
          <a:p>
            <a:r>
              <a:rPr lang="en-US" dirty="0" smtClean="0"/>
              <a:t>- GSAP: Advanced Animation Techniques. </a:t>
            </a:r>
          </a:p>
          <a:p>
            <a:r>
              <a:rPr lang="en-US" dirty="0" smtClean="0"/>
              <a:t>- i18next: react-i18next is a powerful internationalization framework for React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js</a:t>
            </a:r>
            <a:r>
              <a:rPr lang="en-US" dirty="0" smtClean="0"/>
              <a:t>-cookie for saving cookie.</a:t>
            </a:r>
          </a:p>
          <a:p>
            <a:r>
              <a:rPr lang="en-US" dirty="0" smtClean="0"/>
              <a:t>- Awesome slider: is</a:t>
            </a:r>
            <a:r>
              <a:rPr lang="en-US" baseline="0" dirty="0" smtClean="0"/>
              <a:t> a</a:t>
            </a:r>
            <a:r>
              <a:rPr lang="en-US" dirty="0" smtClean="0"/>
              <a:t> slider library.</a:t>
            </a:r>
          </a:p>
          <a:p>
            <a:r>
              <a:rPr lang="en-US" dirty="0" smtClean="0"/>
              <a:t>- React icons: is a popular icon package.</a:t>
            </a:r>
          </a:p>
          <a:p>
            <a:r>
              <a:rPr lang="en-US" dirty="0" smtClean="0"/>
              <a:t>- Intersection observer: is</a:t>
            </a:r>
            <a:r>
              <a:rPr lang="en-US" baseline="0" dirty="0" smtClean="0"/>
              <a:t> an </a:t>
            </a:r>
            <a:r>
              <a:rPr lang="en-US" dirty="0" smtClean="0"/>
              <a:t>API to tell you when an element enters or leaves the viewport.</a:t>
            </a:r>
          </a:p>
          <a:p>
            <a:r>
              <a:rPr lang="en-US" dirty="0" smtClean="0"/>
              <a:t>- React parallax: create parallax scroll effects for banners</a:t>
            </a:r>
          </a:p>
          <a:p>
            <a:r>
              <a:rPr lang="en-US" dirty="0" smtClean="0"/>
              <a:t>- React player: is A React component for playing a variety of URLs.</a:t>
            </a:r>
          </a:p>
          <a:p>
            <a:r>
              <a:rPr lang="en-US" dirty="0" smtClean="0"/>
              <a:t>- Pro</a:t>
            </a:r>
            <a:r>
              <a:rPr lang="en-US" baseline="0" dirty="0" smtClean="0"/>
              <a:t> sidebar: is a </a:t>
            </a:r>
            <a:r>
              <a:rPr lang="en-US" dirty="0" err="1" smtClean="0"/>
              <a:t>ibrary</a:t>
            </a:r>
            <a:r>
              <a:rPr lang="en-US" dirty="0" smtClean="0"/>
              <a:t> with dropdown menus and </a:t>
            </a:r>
            <a:r>
              <a:rPr lang="en-US" dirty="0" err="1" smtClean="0"/>
              <a:t>unlimit</a:t>
            </a:r>
            <a:r>
              <a:rPr lang="en-US" dirty="0" smtClean="0"/>
              <a:t> number of nested submenus. </a:t>
            </a:r>
          </a:p>
          <a:p>
            <a:r>
              <a:rPr lang="en-US" dirty="0" smtClean="0"/>
              <a:t>- RRD: is a standard library for routing in React. </a:t>
            </a:r>
          </a:p>
          <a:p>
            <a:r>
              <a:rPr lang="en-US" dirty="0" smtClean="0"/>
              <a:t>- React scroll: React component for animating vertical scrolling.</a:t>
            </a:r>
          </a:p>
          <a:p>
            <a:r>
              <a:rPr lang="en-US" dirty="0" smtClean="0"/>
              <a:t>- styled-components lets you write actual CSS in your JavaScript.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 how did I build my skills with this project.</a:t>
            </a:r>
          </a:p>
          <a:p>
            <a:r>
              <a:rPr lang="en-US" dirty="0" smtClean="0"/>
              <a:t>- Translation: It's a fantastic challenge, that</a:t>
            </a:r>
            <a:r>
              <a:rPr lang="en-US" baseline="0" dirty="0" smtClean="0"/>
              <a:t> I’ve learned</a:t>
            </a:r>
            <a:r>
              <a:rPr lang="en-US" dirty="0" smtClean="0"/>
              <a:t>, in</a:t>
            </a:r>
            <a:r>
              <a:rPr lang="en-US" baseline="0" dirty="0" smtClean="0"/>
              <a:t> order</a:t>
            </a:r>
            <a:r>
              <a:rPr lang="en-US" dirty="0" smtClean="0"/>
              <a:t> to build cross-languages navigation in different ways:  Path, Cookie, </a:t>
            </a:r>
            <a:r>
              <a:rPr lang="en-US" dirty="0" err="1" smtClean="0"/>
              <a:t>htmlTag</a:t>
            </a:r>
            <a:r>
              <a:rPr lang="en-US" dirty="0" smtClean="0"/>
              <a:t>, </a:t>
            </a:r>
            <a:r>
              <a:rPr lang="en-US" dirty="0" err="1" smtClean="0"/>
              <a:t>localstorage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Mails: it's the best challenge I did, it makes my website more interactive with the visitor when he subscribes to an event, and sends to him an inbox mail.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Text editor: It is the most friendly challenge, it helps me How to make formatted and styled</a:t>
            </a:r>
            <a:r>
              <a:rPr lang="en-US" baseline="0" dirty="0" smtClean="0"/>
              <a:t> text</a:t>
            </a:r>
            <a:r>
              <a:rPr lang="en-US" dirty="0" smtClean="0"/>
              <a:t>. </a:t>
            </a:r>
          </a:p>
          <a:p>
            <a:pPr marL="0" indent="0">
              <a:buFontTx/>
              <a:buNone/>
            </a:pPr>
            <a:r>
              <a:rPr lang="en-US" dirty="0" smtClean="0"/>
              <a:t>-  Styled Components: The</a:t>
            </a:r>
            <a:r>
              <a:rPr lang="en-US" baseline="0" dirty="0" smtClean="0"/>
              <a:t> prettiest </a:t>
            </a:r>
            <a:r>
              <a:rPr lang="en-US" dirty="0" smtClean="0"/>
              <a:t>challenge I wrote, because it </a:t>
            </a:r>
            <a:r>
              <a:rPr lang="en-US" dirty="0" err="1" smtClean="0"/>
              <a:t>beautfies</a:t>
            </a:r>
            <a:r>
              <a:rPr lang="en-US" dirty="0" smtClean="0"/>
              <a:t> my components..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Heroku</a:t>
            </a:r>
            <a:r>
              <a:rPr lang="en-US" dirty="0" smtClean="0"/>
              <a:t>: makes</a:t>
            </a:r>
            <a:r>
              <a:rPr lang="en-US" baseline="0" dirty="0" smtClean="0"/>
              <a:t> my work online, for that it is</a:t>
            </a:r>
            <a:r>
              <a:rPr lang="en-US" dirty="0" smtClean="0"/>
              <a:t> the most powerful</a:t>
            </a:r>
            <a:r>
              <a:rPr lang="en-US" baseline="0" dirty="0" smtClean="0"/>
              <a:t> one</a:t>
            </a:r>
            <a:r>
              <a:rPr lang="en-US" dirty="0" smtClean="0"/>
              <a:t>,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9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 days with fourteen cups of coffee.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Twelve</a:t>
            </a:r>
            <a:r>
              <a:rPr lang="en-US" baseline="0" dirty="0" smtClean="0"/>
              <a:t> days with much more coffee.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Five days with five pills of Panadol's and of course </a:t>
            </a:r>
            <a:r>
              <a:rPr lang="en-US" baseline="0" smtClean="0"/>
              <a:t>with coffee.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B4774-3267-4AD3-8ECE-5CCCE29CC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0C15-E374-4815-9553-65C62ED1C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C6718-E6C8-4332-B646-118D81E2C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F7AA2-1DEE-44B9-A95F-7C826C6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CE54F-24C1-462E-B9E3-D812B356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95F51-F4EF-432F-BDA4-E4DB8EEE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6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DE39-CC4D-404E-9D2B-416776AF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8DDFC-2094-4BD1-8A74-C34C9B28E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AD52-DD8D-4816-831C-A05E310E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6D0C-B7E9-45C5-8632-904B9646C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87D37-0159-48F1-8625-1D5B57A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84FF7-C510-4FF1-90E7-496A6053E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26E32-E18A-4EE5-82FD-C623A119F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1A59-5D8C-4FE5-BFDC-2E75361E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3268-DDA0-461C-9C6F-AB1399A5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E06F-EF2D-4D68-AF21-6B9D7425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178D-D18A-49D2-B3A4-E97E3CF7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FAD8D-2C92-446D-99B4-36294A890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6772E-0F92-4078-891C-ADDE7C0A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C09C-361A-49D6-8AB2-5FF63311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712B-79B3-4D2E-B964-4A64F418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1C22-AF0D-4387-A9A2-26843594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522A-35B3-4603-BD23-F8CDBEA50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5366-B84C-4986-924D-B9B51B83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918F4-46DD-498C-9A31-B58C0DE6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4CC6-C758-4651-B644-96A1EC9D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6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7BA7-444B-4B25-8F67-9F51C820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4557-A879-4ACB-BBA6-276750666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9622A-65BF-4963-AC82-AF4823F1C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E289B-BE30-4035-B458-9B6FF3CD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639D8-860B-4977-897B-144F48B0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AE1EC-AEDE-443C-8A25-6CD46197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1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57B5-0AF9-4E2C-A660-F39752D9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67A64-C0BB-4661-8CD9-FD593AEA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F3412-0EB5-49C2-87AD-AC9D96D3A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46987-C1E7-44F3-ABD3-F216E0FF7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04B43-F662-4AC1-B117-630A4D9BD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3E1D-76F4-4E66-AEF7-7CDECC22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53B71-A28F-40C5-BBA9-5336403A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15AC95-4031-4EF3-87C1-E2E2C0FA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6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BE5B-0716-462C-A2E3-78511D27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BD543-9EF8-4CAF-BA38-BE77FCE9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DEA3D-0E9D-4CA5-96CD-B9B2AFE5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1F35B-B742-46F8-A42F-86BF879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D2771-269D-41F1-879A-65309B05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89047-6606-4923-A529-896FDD79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18BE6-7594-420A-A6F8-71DE21A4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97E2-9BF5-4421-9691-8A054E0D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BA38-9E16-4365-BA28-52BD6DB6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269EE-2944-424A-8C05-C38BB8E7A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9950E-C28A-4215-A582-6AD45AEC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86FA7-ECA6-4F2B-B6CA-5B3379F9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6779B-83DC-4F5C-B862-3804FAA5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2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B3A9-AF1F-48DE-9832-AB949BDC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C6846-DC21-4302-8855-5041214C1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7AE06-35AC-461B-9DC2-DA7D66BA7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B2643-4015-4211-953C-30EA6AB0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98ABF-3019-4921-9F87-38D07306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23034-1DA0-44A4-8CB1-1C7258DC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F70CF-777A-4AEF-B317-4D3EA283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6CEA7-CDA4-41FD-B823-87BA6A4F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5F7D-28F3-436C-B7C1-BD344F709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9EB4-4B06-41C1-9760-21AE0BE431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8162-3EBE-434F-BC59-A866AEDE1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B410-195A-4B52-9D11-AED6EC9C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980DD-3022-4B4A-BC9C-A90CB9F67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9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comments" Target="../comments/comment3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omments" Target="../comments/comment4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comments" Target="../comments/comment5.xml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1D7099-23BE-4DDD-BD26-6BB605AEF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3000"/>
                    </a14:imgEffect>
                    <a14:imgEffect>
                      <a14:brightnessContrast bright="-1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9829" y="0"/>
            <a:ext cx="12238446" cy="6884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266E3F-EF45-4AC8-A005-0E468340C7A7}"/>
              </a:ext>
            </a:extLst>
          </p:cNvPr>
          <p:cNvSpPr txBox="1"/>
          <p:nvPr/>
        </p:nvSpPr>
        <p:spPr>
          <a:xfrm>
            <a:off x="392148" y="2543339"/>
            <a:ext cx="7518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There’s never been a better time to join, found or invest in a startup in France. We have built a branch website for La French Tech and is looking for talents from all over the world to join the adventure.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36A09-CA3A-4AAE-A902-399F3E60ABE7}"/>
              </a:ext>
            </a:extLst>
          </p:cNvPr>
          <p:cNvSpPr txBox="1"/>
          <p:nvPr/>
        </p:nvSpPr>
        <p:spPr>
          <a:xfrm>
            <a:off x="1006281" y="1773898"/>
            <a:ext cx="39096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+mj-lt"/>
              </a:rPr>
              <a:t>Presentation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D3E96-C023-4669-9D60-7A13C0FDAEC4}"/>
              </a:ext>
            </a:extLst>
          </p:cNvPr>
          <p:cNvSpPr txBox="1"/>
          <p:nvPr/>
        </p:nvSpPr>
        <p:spPr>
          <a:xfrm>
            <a:off x="392148" y="1044197"/>
            <a:ext cx="5137946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25F6C"/>
                </a:solidFill>
                <a:latin typeface="+mj-lt"/>
              </a:rPr>
              <a:t>LA French Tech </a:t>
            </a:r>
            <a:r>
              <a:rPr lang="en-US" sz="4000" b="1" dirty="0" err="1" smtClean="0">
                <a:solidFill>
                  <a:srgbClr val="425F6C"/>
                </a:solidFill>
                <a:latin typeface="+mj-lt"/>
              </a:rPr>
              <a:t>Beyrouth</a:t>
            </a:r>
            <a:endParaRPr lang="en-US" sz="3200" b="1" dirty="0">
              <a:solidFill>
                <a:srgbClr val="425F6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07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325035" y="0"/>
            <a:ext cx="6866965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701414" y="2656371"/>
            <a:ext cx="365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Now we can see and interact with the site.</a:t>
            </a:r>
            <a:endParaRPr lang="en-US" sz="16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F0C96-0134-447A-B028-13031FAD48F3}"/>
              </a:ext>
            </a:extLst>
          </p:cNvPr>
          <p:cNvSpPr txBox="1"/>
          <p:nvPr/>
        </p:nvSpPr>
        <p:spPr>
          <a:xfrm>
            <a:off x="466285" y="641055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Demo</a:t>
            </a:r>
            <a:endParaRPr lang="en-US" sz="2400" b="1" spc="300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41F1A-53E8-456E-AB24-75B2F30D779E}"/>
              </a:ext>
            </a:extLst>
          </p:cNvPr>
          <p:cNvCxnSpPr>
            <a:cxnSpLocks/>
          </p:cNvCxnSpPr>
          <p:nvPr/>
        </p:nvCxnSpPr>
        <p:spPr>
          <a:xfrm>
            <a:off x="466285" y="1343683"/>
            <a:ext cx="128502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80" y="1638151"/>
            <a:ext cx="6490873" cy="415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4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1D7099-23BE-4DDD-BD26-6BB605AE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18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9829" y="0"/>
            <a:ext cx="12238446" cy="6884126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0DB0D468-5481-42FF-A3ED-B3789815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E2C7D-95A1-4F3B-8DC8-7C504CBB7DA0}"/>
              </a:ext>
            </a:extLst>
          </p:cNvPr>
          <p:cNvSpPr txBox="1"/>
          <p:nvPr/>
        </p:nvSpPr>
        <p:spPr>
          <a:xfrm>
            <a:off x="3358925" y="2832856"/>
            <a:ext cx="670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 h a n k  Y o 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FB316-9721-4EF7-B2EA-872EAB19500B}"/>
              </a:ext>
            </a:extLst>
          </p:cNvPr>
          <p:cNvSpPr txBox="1"/>
          <p:nvPr/>
        </p:nvSpPr>
        <p:spPr>
          <a:xfrm>
            <a:off x="3491854" y="3943884"/>
            <a:ext cx="713286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spc="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FOR  YOUR  ATTENTION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9BC3CD-47F4-4011-8362-E1751995222A}"/>
              </a:ext>
            </a:extLst>
          </p:cNvPr>
          <p:cNvSpPr/>
          <p:nvPr/>
        </p:nvSpPr>
        <p:spPr>
          <a:xfrm>
            <a:off x="3092225" y="3182183"/>
            <a:ext cx="266700" cy="119455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67D1C-B803-41DD-85DA-85DBBD635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533703-70DB-4309-9409-F89F4BFD4520}"/>
              </a:ext>
            </a:extLst>
          </p:cNvPr>
          <p:cNvCxnSpPr>
            <a:cxnSpLocks/>
            <a:stCxn id="18" idx="3"/>
            <a:endCxn id="21" idx="7"/>
          </p:cNvCxnSpPr>
          <p:nvPr/>
        </p:nvCxnSpPr>
        <p:spPr>
          <a:xfrm flipH="1">
            <a:off x="1977495" y="3840619"/>
            <a:ext cx="1141791" cy="69208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FA9B56-1C02-4025-9E71-FE38DB4A55B5}"/>
              </a:ext>
            </a:extLst>
          </p:cNvPr>
          <p:cNvCxnSpPr>
            <a:cxnSpLocks/>
            <a:stCxn id="18" idx="5"/>
            <a:endCxn id="10" idx="2"/>
          </p:cNvCxnSpPr>
          <p:nvPr/>
        </p:nvCxnSpPr>
        <p:spPr>
          <a:xfrm>
            <a:off x="5007293" y="3840619"/>
            <a:ext cx="1395088" cy="988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018145-5DE4-4BB7-95A8-891D17D59806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8749195" y="3451953"/>
            <a:ext cx="1162223" cy="137726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A73677B-325B-4115-9785-D1725A2E7232}"/>
              </a:ext>
            </a:extLst>
          </p:cNvPr>
          <p:cNvSpPr/>
          <p:nvPr/>
        </p:nvSpPr>
        <p:spPr>
          <a:xfrm>
            <a:off x="9652636" y="1943659"/>
            <a:ext cx="1767076" cy="1767076"/>
          </a:xfrm>
          <a:prstGeom prst="ellipse">
            <a:avLst/>
          </a:prstGeom>
          <a:solidFill>
            <a:srgbClr val="6C0000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B77B9D-784D-4C99-A89C-552129D14319}"/>
              </a:ext>
            </a:extLst>
          </p:cNvPr>
          <p:cNvSpPr/>
          <p:nvPr/>
        </p:nvSpPr>
        <p:spPr>
          <a:xfrm>
            <a:off x="6402381" y="3655812"/>
            <a:ext cx="2346814" cy="2346814"/>
          </a:xfrm>
          <a:prstGeom prst="ellipse">
            <a:avLst/>
          </a:prstGeom>
          <a:solidFill>
            <a:srgbClr val="FF1515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DB0D468-5481-42FF-A3ED-B3789815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30111-5444-458A-8989-11A28714ADC5}"/>
              </a:ext>
            </a:extLst>
          </p:cNvPr>
          <p:cNvSpPr txBox="1"/>
          <p:nvPr/>
        </p:nvSpPr>
        <p:spPr>
          <a:xfrm>
            <a:off x="6505500" y="6107889"/>
            <a:ext cx="21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hallenges</a:t>
            </a:r>
            <a:endParaRPr lang="en-US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1719C3-3045-4C1F-A997-1C1046BE58F0}"/>
              </a:ext>
            </a:extLst>
          </p:cNvPr>
          <p:cNvSpPr txBox="1"/>
          <p:nvPr/>
        </p:nvSpPr>
        <p:spPr>
          <a:xfrm>
            <a:off x="275121" y="5731202"/>
            <a:ext cx="249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About French Tech</a:t>
            </a:r>
            <a:endParaRPr lang="en-US" sz="20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28048B-CF57-4ECB-A044-2BBCF5B6E60B}"/>
              </a:ext>
            </a:extLst>
          </p:cNvPr>
          <p:cNvSpPr/>
          <p:nvPr/>
        </p:nvSpPr>
        <p:spPr>
          <a:xfrm>
            <a:off x="2728267" y="1561593"/>
            <a:ext cx="2670045" cy="2670045"/>
          </a:xfrm>
          <a:prstGeom prst="ellipse">
            <a:avLst/>
          </a:prstGeom>
          <a:solidFill>
            <a:srgbClr val="EC3737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3737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BB5C2-C0EC-481C-BD51-C5D7DF2872C3}"/>
              </a:ext>
            </a:extLst>
          </p:cNvPr>
          <p:cNvSpPr/>
          <p:nvPr/>
        </p:nvSpPr>
        <p:spPr>
          <a:xfrm>
            <a:off x="879997" y="4344399"/>
            <a:ext cx="1285799" cy="1285799"/>
          </a:xfrm>
          <a:prstGeom prst="ellipse">
            <a:avLst/>
          </a:prstGeom>
          <a:solidFill>
            <a:srgbClr val="AD1A29">
              <a:alpha val="49804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D1A29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3AC013-AB39-40EE-B79E-C2E21E248F4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0" y="4106635"/>
            <a:ext cx="1309722" cy="13097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DB6F5C-49DA-4259-A21E-01B29AF44D3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48" y="2394289"/>
            <a:ext cx="848147" cy="8481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6DF1CD-DA98-4D70-AE8C-5106C4C50A03}"/>
              </a:ext>
            </a:extLst>
          </p:cNvPr>
          <p:cNvSpPr txBox="1"/>
          <p:nvPr/>
        </p:nvSpPr>
        <p:spPr>
          <a:xfrm>
            <a:off x="2815514" y="4413638"/>
            <a:ext cx="249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Processes</a:t>
            </a:r>
            <a:endParaRPr lang="en-US" sz="16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55182-0281-4D18-BFB1-C3F3A13625E5}"/>
              </a:ext>
            </a:extLst>
          </p:cNvPr>
          <p:cNvSpPr txBox="1"/>
          <p:nvPr/>
        </p:nvSpPr>
        <p:spPr>
          <a:xfrm>
            <a:off x="9605737" y="3835773"/>
            <a:ext cx="188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Demo</a:t>
            </a:r>
            <a:endParaRPr lang="en-US" sz="16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35D8A5-7512-4807-9668-33EC33D080E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04" y="2407920"/>
            <a:ext cx="1220969" cy="1220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5E44A5-F066-4AAF-8E9B-CAC37CC659C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34" y="4661332"/>
            <a:ext cx="634112" cy="6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7218217" y="0"/>
            <a:ext cx="4973781" cy="6858000"/>
          </a:xfrm>
          <a:prstGeom prst="rect">
            <a:avLst/>
          </a:prstGeom>
          <a:solidFill>
            <a:srgbClr val="4A5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466285" y="641055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About French Tech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1709227" y="1388306"/>
            <a:ext cx="226401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959303" y="2823160"/>
            <a:ext cx="35241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What is « La French Tech »?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39D7A-AB21-455D-89D5-661D9AD363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" r="-4830" b="-2728"/>
          <a:stretch/>
        </p:blipFill>
        <p:spPr>
          <a:xfrm>
            <a:off x="7715616" y="1597055"/>
            <a:ext cx="3709851" cy="3529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7A4B0B-1AF7-4507-A20E-E2B82CAA9981}"/>
              </a:ext>
            </a:extLst>
          </p:cNvPr>
          <p:cNvSpPr txBox="1"/>
          <p:nvPr/>
        </p:nvSpPr>
        <p:spPr>
          <a:xfrm>
            <a:off x="959304" y="3418453"/>
            <a:ext cx="209680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Her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mission ?</a:t>
            </a:r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0BF64-C73E-4FC2-8AEF-201AC38419F6}"/>
              </a:ext>
            </a:extLst>
          </p:cNvPr>
          <p:cNvSpPr txBox="1"/>
          <p:nvPr/>
        </p:nvSpPr>
        <p:spPr>
          <a:xfrm>
            <a:off x="921130" y="1786913"/>
            <a:ext cx="618377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*Some Clarifications*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A4B0B-1AF7-4507-A20E-E2B82CAA9981}"/>
              </a:ext>
            </a:extLst>
          </p:cNvPr>
          <p:cNvSpPr txBox="1"/>
          <p:nvPr/>
        </p:nvSpPr>
        <p:spPr>
          <a:xfrm>
            <a:off x="925757" y="3972451"/>
            <a:ext cx="3668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How France helps Startups ?</a:t>
            </a:r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7A4B0B-1AF7-4507-A20E-E2B82CAA9981}"/>
              </a:ext>
            </a:extLst>
          </p:cNvPr>
          <p:cNvSpPr txBox="1"/>
          <p:nvPr/>
        </p:nvSpPr>
        <p:spPr>
          <a:xfrm>
            <a:off x="959303" y="4567744"/>
            <a:ext cx="366820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French Tech </a:t>
            </a:r>
            <a:r>
              <a:rPr lang="en-US" sz="2000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Beyrouth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?</a:t>
            </a:r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106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4484235" y="0"/>
            <a:ext cx="7707766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672612" y="1524687"/>
            <a:ext cx="29344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1. 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Uml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Diagram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28774" y="1920575"/>
            <a:ext cx="3313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Use case visitors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Use case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One sequence for visitor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One sequence for admin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45191" y="3986935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3.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Data base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5BEA2-73BF-49B4-847B-788C8DC929ED}"/>
              </a:ext>
            </a:extLst>
          </p:cNvPr>
          <p:cNvSpPr txBox="1"/>
          <p:nvPr/>
        </p:nvSpPr>
        <p:spPr>
          <a:xfrm>
            <a:off x="672612" y="3023567"/>
            <a:ext cx="48463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Create Server</a:t>
            </a:r>
            <a:endParaRPr lang="en-US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Backend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807888" y="1388307"/>
            <a:ext cx="2835857" cy="110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10530" y="4437965"/>
            <a:ext cx="3313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Schemas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Controllers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Routing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796820" y="3421511"/>
            <a:ext cx="33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Http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Middleware 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5854400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Testing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28774" y="6241342"/>
            <a:ext cx="331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Postman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697" y="5308639"/>
            <a:ext cx="1307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4. Hierarchy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46" y="926407"/>
            <a:ext cx="9062744" cy="64076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44" y="926408"/>
            <a:ext cx="9026045" cy="61696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9"/>
          <a:stretch/>
        </p:blipFill>
        <p:spPr>
          <a:xfrm>
            <a:off x="6543693" y="121683"/>
            <a:ext cx="5364601" cy="6599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4"/>
          <a:stretch/>
        </p:blipFill>
        <p:spPr>
          <a:xfrm>
            <a:off x="6580007" y="145717"/>
            <a:ext cx="5365751" cy="6643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70" y="387336"/>
            <a:ext cx="7301756" cy="6068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082" y="1714043"/>
            <a:ext cx="7238351" cy="3449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78" y="387334"/>
            <a:ext cx="3185960" cy="6068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370" y="564763"/>
            <a:ext cx="7481896" cy="562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9888" y="1218795"/>
            <a:ext cx="7344257" cy="4714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6956" y="252425"/>
            <a:ext cx="3698060" cy="6290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9424" y="1899549"/>
            <a:ext cx="7130216" cy="3416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774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21" grpId="0"/>
      <p:bldP spid="17" grpId="0"/>
      <p:bldP spid="18" grpId="0"/>
      <p:bldP spid="19" grpId="0"/>
      <p:bldP spid="22" grpId="0"/>
      <p:bldP spid="23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133703" y="0"/>
            <a:ext cx="7058297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5570-995D-4BBF-95A8-4CE9D9B616DE}"/>
              </a:ext>
            </a:extLst>
          </p:cNvPr>
          <p:cNvSpPr txBox="1"/>
          <p:nvPr/>
        </p:nvSpPr>
        <p:spPr>
          <a:xfrm>
            <a:off x="672612" y="1524687"/>
            <a:ext cx="36500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1. 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Set up the first step in front end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828774" y="1920575"/>
            <a:ext cx="3313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Create the react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Install initial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Build the routes </a:t>
            </a: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3393497"/>
            <a:ext cx="48463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3.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Create the pages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5BEA2-73BF-49B4-847B-788C8DC929ED}"/>
              </a:ext>
            </a:extLst>
          </p:cNvPr>
          <p:cNvSpPr txBox="1"/>
          <p:nvPr/>
        </p:nvSpPr>
        <p:spPr>
          <a:xfrm>
            <a:off x="672612" y="2920631"/>
            <a:ext cx="484632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Sketching the website</a:t>
            </a:r>
            <a:endParaRPr lang="en-US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Frontend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807888" y="1388307"/>
            <a:ext cx="2888901" cy="98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4247051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Set up the static data for components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2612" y="3798795"/>
            <a:ext cx="26159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4.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Create the components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66694" y="4710914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6.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Set up the translation text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72612" y="5107262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7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Set up the services data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C7D168-D1C8-486B-9C73-3A06C1FAF667}"/>
              </a:ext>
            </a:extLst>
          </p:cNvPr>
          <p:cNvSpPr txBox="1"/>
          <p:nvPr/>
        </p:nvSpPr>
        <p:spPr>
          <a:xfrm>
            <a:off x="665689" y="5502602"/>
            <a:ext cx="4846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8.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Testing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23" t="7621" r="-1"/>
          <a:stretch/>
        </p:blipFill>
        <p:spPr>
          <a:xfrm>
            <a:off x="5241464" y="968671"/>
            <a:ext cx="6840744" cy="48336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30" y="664341"/>
            <a:ext cx="4369148" cy="55293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b="27835"/>
          <a:stretch/>
        </p:blipFill>
        <p:spPr>
          <a:xfrm>
            <a:off x="7364050" y="582721"/>
            <a:ext cx="3005939" cy="60372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541" y="1524687"/>
            <a:ext cx="4836955" cy="40641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659" y="1524687"/>
            <a:ext cx="3485819" cy="40553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045" y="1398126"/>
            <a:ext cx="3551901" cy="43085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141" y="1829926"/>
            <a:ext cx="6859067" cy="30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21" grpId="0"/>
      <p:bldP spid="17" grpId="0"/>
      <p:bldP spid="22" grpId="0"/>
      <p:bldP spid="20" grpId="0"/>
      <p:bldP spid="30" grpId="0"/>
      <p:bldP spid="31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4182841" y="0"/>
            <a:ext cx="800915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Modules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807888" y="1388307"/>
            <a:ext cx="3071781" cy="94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8A988B-5616-4E2A-82CD-F16DA8478115}"/>
              </a:ext>
            </a:extLst>
          </p:cNvPr>
          <p:cNvSpPr txBox="1"/>
          <p:nvPr/>
        </p:nvSpPr>
        <p:spPr>
          <a:xfrm>
            <a:off x="672612" y="1291400"/>
            <a:ext cx="2881799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300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Back end packages</a:t>
            </a:r>
            <a:r>
              <a:rPr lang="en-US" b="1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:</a:t>
            </a:r>
            <a:endParaRPr lang="en-US" b="1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699472" y="1866409"/>
            <a:ext cx="3679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hapi</a:t>
            </a:r>
            <a:r>
              <a:rPr lang="en-US" dirty="0" smtClean="0"/>
              <a:t>/</a:t>
            </a:r>
            <a:r>
              <a:rPr lang="en-US" dirty="0" err="1" smtClean="0"/>
              <a:t>joi</a:t>
            </a:r>
            <a:r>
              <a:rPr lang="en-US" dirty="0" smtClean="0"/>
              <a:t> - </a:t>
            </a:r>
            <a:r>
              <a:rPr lang="en-US" dirty="0"/>
              <a:t>@</a:t>
            </a:r>
            <a:r>
              <a:rPr lang="en-US" dirty="0" err="1" smtClean="0"/>
              <a:t>joi</a:t>
            </a:r>
            <a:r>
              <a:rPr lang="en-US" dirty="0" smtClean="0"/>
              <a:t>/date:</a:t>
            </a:r>
          </a:p>
          <a:p>
            <a:r>
              <a:rPr lang="en-US" dirty="0" err="1" smtClean="0"/>
              <a:t>bcrypt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body-parser</a:t>
            </a:r>
            <a:endParaRPr lang="en-US" dirty="0"/>
          </a:p>
          <a:p>
            <a:r>
              <a:rPr lang="en-US" dirty="0" smtClean="0"/>
              <a:t>cookie-parser</a:t>
            </a:r>
            <a:endParaRPr lang="en-US" dirty="0"/>
          </a:p>
          <a:p>
            <a:r>
              <a:rPr lang="en-US" dirty="0" err="1" smtClean="0"/>
              <a:t>cors</a:t>
            </a:r>
            <a:endParaRPr lang="en-US" dirty="0"/>
          </a:p>
          <a:p>
            <a:r>
              <a:rPr lang="en-US" dirty="0" err="1" smtClean="0"/>
              <a:t>dotenv</a:t>
            </a:r>
            <a:endParaRPr lang="en-US" dirty="0"/>
          </a:p>
          <a:p>
            <a:r>
              <a:rPr lang="en-US" dirty="0" smtClean="0"/>
              <a:t>express</a:t>
            </a:r>
          </a:p>
          <a:p>
            <a:r>
              <a:rPr lang="en-US" dirty="0" smtClean="0"/>
              <a:t>express-</a:t>
            </a:r>
            <a:r>
              <a:rPr lang="en-US" dirty="0" err="1" smtClean="0"/>
              <a:t>async</a:t>
            </a:r>
            <a:r>
              <a:rPr lang="en-US" dirty="0" smtClean="0"/>
              <a:t>-errors</a:t>
            </a:r>
          </a:p>
          <a:p>
            <a:r>
              <a:rPr lang="en-US" dirty="0" smtClean="0"/>
              <a:t>file-system</a:t>
            </a:r>
            <a:endParaRPr lang="en-US" dirty="0"/>
          </a:p>
          <a:p>
            <a:r>
              <a:rPr lang="en-US" dirty="0" smtClean="0"/>
              <a:t>helmet</a:t>
            </a:r>
            <a:endParaRPr lang="en-US" dirty="0"/>
          </a:p>
          <a:p>
            <a:r>
              <a:rPr lang="en-US" dirty="0" err="1" smtClean="0"/>
              <a:t>jsonwebtoken</a:t>
            </a:r>
            <a:endParaRPr lang="en-US" dirty="0"/>
          </a:p>
          <a:p>
            <a:r>
              <a:rPr lang="en-US" dirty="0" smtClean="0"/>
              <a:t>moment-</a:t>
            </a:r>
            <a:r>
              <a:rPr lang="en-US" dirty="0" err="1" smtClean="0"/>
              <a:t>timezone</a:t>
            </a:r>
            <a:endParaRPr lang="en-US" dirty="0"/>
          </a:p>
          <a:p>
            <a:r>
              <a:rPr lang="en-US" dirty="0" err="1" smtClean="0"/>
              <a:t>multer</a:t>
            </a:r>
            <a:endParaRPr lang="en-US" dirty="0"/>
          </a:p>
          <a:p>
            <a:r>
              <a:rPr lang="en-US" dirty="0" smtClean="0"/>
              <a:t>node-</a:t>
            </a:r>
            <a:r>
              <a:rPr lang="en-US" dirty="0" err="1" smtClean="0"/>
              <a:t>cron</a:t>
            </a:r>
            <a:endParaRPr lang="en-US" dirty="0"/>
          </a:p>
          <a:p>
            <a:r>
              <a:rPr lang="en-US" dirty="0" err="1" smtClean="0"/>
              <a:t>nodemailer</a:t>
            </a:r>
            <a:endParaRPr lang="en-US" dirty="0"/>
          </a:p>
          <a:p>
            <a:r>
              <a:rPr lang="en-US" dirty="0" err="1" smtClean="0"/>
              <a:t>nodemailer</a:t>
            </a:r>
            <a:r>
              <a:rPr lang="en-US" dirty="0" smtClean="0"/>
              <a:t>-</a:t>
            </a:r>
            <a:r>
              <a:rPr lang="en-US" dirty="0" err="1" smtClean="0"/>
              <a:t>mailgun</a:t>
            </a:r>
            <a:r>
              <a:rPr lang="en-US" dirty="0" smtClean="0"/>
              <a:t>-transport:</a:t>
            </a:r>
            <a:r>
              <a:rPr lang="en-US" dirty="0"/>
              <a:t>    </a:t>
            </a:r>
            <a:endParaRPr lang="en-US" dirty="0" smtClean="0"/>
          </a:p>
          <a:p>
            <a:r>
              <a:rPr lang="en-US" dirty="0" err="1" smtClean="0"/>
              <a:t>Uuid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r="28619"/>
          <a:stretch/>
        </p:blipFill>
        <p:spPr>
          <a:xfrm>
            <a:off x="5059670" y="1218795"/>
            <a:ext cx="6135199" cy="46760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4"/>
          <a:srcRect l="-288" t="-2469" r="288" b="2469"/>
          <a:stretch/>
        </p:blipFill>
        <p:spPr>
          <a:xfrm>
            <a:off x="4167033" y="3058880"/>
            <a:ext cx="7920471" cy="9958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095" y="2090730"/>
            <a:ext cx="6105774" cy="312523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42" y="2715691"/>
            <a:ext cx="6607652" cy="18931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051" y="1650655"/>
            <a:ext cx="6963861" cy="40232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70" y="1959966"/>
            <a:ext cx="6025650" cy="325599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9153" y="2070398"/>
            <a:ext cx="7586683" cy="313853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3715" y="1650655"/>
            <a:ext cx="7130031" cy="39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2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4182841" y="0"/>
            <a:ext cx="8009159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BDF1F-2518-4ACF-BF06-2C872289C537}"/>
              </a:ext>
            </a:extLst>
          </p:cNvPr>
          <p:cNvSpPr txBox="1"/>
          <p:nvPr/>
        </p:nvSpPr>
        <p:spPr>
          <a:xfrm>
            <a:off x="672612" y="634020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Microsoft YaHei Light" panose="020B0502040204020203" pitchFamily="34" charset="-122"/>
              </a:rPr>
              <a:t>Process - Modules</a:t>
            </a:r>
            <a:endParaRPr lang="en-US" sz="3200" b="1" dirty="0">
              <a:solidFill>
                <a:schemeClr val="bg1"/>
              </a:solidFill>
              <a:latin typeface="+mj-lt"/>
              <a:ea typeface="Microsoft YaHei Light" panose="020B0502040204020203" pitchFamily="34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58931-5B22-4333-B51F-737750AE4EF9}"/>
              </a:ext>
            </a:extLst>
          </p:cNvPr>
          <p:cNvCxnSpPr>
            <a:cxnSpLocks/>
          </p:cNvCxnSpPr>
          <p:nvPr/>
        </p:nvCxnSpPr>
        <p:spPr>
          <a:xfrm>
            <a:off x="706023" y="1331970"/>
            <a:ext cx="3082206" cy="29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8A988B-5616-4E2A-82CD-F16DA8478115}"/>
              </a:ext>
            </a:extLst>
          </p:cNvPr>
          <p:cNvSpPr txBox="1"/>
          <p:nvPr/>
        </p:nvSpPr>
        <p:spPr>
          <a:xfrm>
            <a:off x="672612" y="1285175"/>
            <a:ext cx="288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300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Front end package</a:t>
            </a:r>
            <a:r>
              <a:rPr lang="en-US" b="1" dirty="0" smtClean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:</a:t>
            </a:r>
            <a:endParaRPr lang="en-US" b="1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7A64-28CB-48CE-966A-46F3D816770B}"/>
              </a:ext>
            </a:extLst>
          </p:cNvPr>
          <p:cNvSpPr txBox="1"/>
          <p:nvPr/>
        </p:nvSpPr>
        <p:spPr>
          <a:xfrm>
            <a:off x="672612" y="1820521"/>
            <a:ext cx="3679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dompurify</a:t>
            </a:r>
            <a:r>
              <a:rPr lang="en-US" dirty="0"/>
              <a:t>:</a:t>
            </a:r>
            <a:endParaRPr lang="en-US" dirty="0" smtClean="0"/>
          </a:p>
          <a:p>
            <a:r>
              <a:rPr lang="en-US" dirty="0" smtClean="0"/>
              <a:t>draft-</a:t>
            </a:r>
            <a:r>
              <a:rPr lang="en-US" dirty="0" err="1" smtClean="0"/>
              <a:t>js</a:t>
            </a:r>
            <a:r>
              <a:rPr lang="en-US" dirty="0"/>
              <a:t>:</a:t>
            </a:r>
          </a:p>
          <a:p>
            <a:r>
              <a:rPr lang="en-US" dirty="0" smtClean="0"/>
              <a:t>flag-icons</a:t>
            </a:r>
            <a:r>
              <a:rPr lang="en-US" dirty="0"/>
              <a:t>:</a:t>
            </a:r>
          </a:p>
          <a:p>
            <a:r>
              <a:rPr lang="en-US" dirty="0" smtClean="0"/>
              <a:t>framer-motion:</a:t>
            </a:r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sap</a:t>
            </a:r>
            <a:r>
              <a:rPr lang="en-US" dirty="0"/>
              <a:t>:</a:t>
            </a:r>
          </a:p>
          <a:p>
            <a:r>
              <a:rPr lang="en-US" dirty="0" smtClean="0"/>
              <a:t>i18next</a:t>
            </a:r>
            <a:r>
              <a:rPr lang="en-US" dirty="0"/>
              <a:t>:</a:t>
            </a:r>
          </a:p>
          <a:p>
            <a:r>
              <a:rPr lang="en-US" dirty="0" err="1" smtClean="0"/>
              <a:t>js</a:t>
            </a:r>
            <a:r>
              <a:rPr lang="en-US" dirty="0" smtClean="0"/>
              <a:t>-cookie</a:t>
            </a:r>
            <a:r>
              <a:rPr lang="en-US" dirty="0"/>
              <a:t>:</a:t>
            </a:r>
          </a:p>
          <a:p>
            <a:r>
              <a:rPr lang="en-US" dirty="0" smtClean="0"/>
              <a:t>react-awesome-slider</a:t>
            </a:r>
            <a:r>
              <a:rPr lang="en-US" dirty="0"/>
              <a:t>:</a:t>
            </a:r>
          </a:p>
          <a:p>
            <a:r>
              <a:rPr lang="en-US" dirty="0" smtClean="0"/>
              <a:t>react-icons:</a:t>
            </a:r>
            <a:endParaRPr lang="en-US" dirty="0"/>
          </a:p>
          <a:p>
            <a:r>
              <a:rPr lang="en-US" dirty="0" smtClean="0"/>
              <a:t>react-intersection-observer</a:t>
            </a:r>
            <a:r>
              <a:rPr lang="en-US" dirty="0"/>
              <a:t>:</a:t>
            </a:r>
          </a:p>
          <a:p>
            <a:r>
              <a:rPr lang="en-US" dirty="0" smtClean="0"/>
              <a:t>react-parallax</a:t>
            </a:r>
            <a:r>
              <a:rPr lang="en-US" dirty="0"/>
              <a:t>:</a:t>
            </a:r>
          </a:p>
          <a:p>
            <a:r>
              <a:rPr lang="en-US" dirty="0" smtClean="0"/>
              <a:t>react-player</a:t>
            </a:r>
            <a:r>
              <a:rPr lang="en-US" dirty="0"/>
              <a:t>:</a:t>
            </a:r>
          </a:p>
          <a:p>
            <a:r>
              <a:rPr lang="en-US" dirty="0" smtClean="0"/>
              <a:t>react-pro-sidebar:</a:t>
            </a:r>
            <a:endParaRPr lang="en-US" dirty="0"/>
          </a:p>
          <a:p>
            <a:r>
              <a:rPr lang="en-US" dirty="0" smtClean="0"/>
              <a:t>react-router-</a:t>
            </a:r>
            <a:r>
              <a:rPr lang="en-US" dirty="0" err="1" smtClean="0"/>
              <a:t>dom</a:t>
            </a:r>
            <a:r>
              <a:rPr lang="en-US" dirty="0" smtClean="0"/>
              <a:t>:</a:t>
            </a:r>
          </a:p>
          <a:p>
            <a:r>
              <a:rPr lang="en-US" dirty="0" smtClean="0"/>
              <a:t>react-scroll</a:t>
            </a:r>
            <a:r>
              <a:rPr lang="en-US" dirty="0"/>
              <a:t>:</a:t>
            </a:r>
          </a:p>
          <a:p>
            <a:r>
              <a:rPr lang="en-US" dirty="0" smtClean="0"/>
              <a:t>styled-components: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hapi</a:t>
            </a:r>
            <a:r>
              <a:rPr lang="en-US" dirty="0" smtClean="0"/>
              <a:t>/</a:t>
            </a:r>
            <a:r>
              <a:rPr lang="en-US" dirty="0" err="1" smtClean="0"/>
              <a:t>joi</a:t>
            </a:r>
            <a:endParaRPr lang="en-US" sz="12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00" y="1218795"/>
            <a:ext cx="7381580" cy="4068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66" y="1145520"/>
            <a:ext cx="4526058" cy="53983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722" y="1377748"/>
            <a:ext cx="7338274" cy="45629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17152"/>
          <a:stretch/>
        </p:blipFill>
        <p:spPr>
          <a:xfrm>
            <a:off x="6521247" y="1334890"/>
            <a:ext cx="3856414" cy="52310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780" y="1694329"/>
            <a:ext cx="7526067" cy="3636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467" y="1334890"/>
            <a:ext cx="7201905" cy="53252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7641" y="1163687"/>
            <a:ext cx="5400107" cy="55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2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764530" y="0"/>
            <a:ext cx="642747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2CCB7-908F-4EC6-98C4-23954C92D6F8}"/>
              </a:ext>
            </a:extLst>
          </p:cNvPr>
          <p:cNvSpPr txBox="1"/>
          <p:nvPr/>
        </p:nvSpPr>
        <p:spPr>
          <a:xfrm>
            <a:off x="571500" y="1395819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Translation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How to translate headers, text, arrays, objects, and dates. </a:t>
            </a:r>
            <a:endParaRPr lang="en-US" sz="14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EE9A2-2D99-47AD-BE6C-060CE3FE54E2}"/>
              </a:ext>
            </a:extLst>
          </p:cNvPr>
          <p:cNvSpPr txBox="1"/>
          <p:nvPr/>
        </p:nvSpPr>
        <p:spPr>
          <a:xfrm>
            <a:off x="466285" y="641055"/>
            <a:ext cx="412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Challenges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+mj-lt"/>
                <a:ea typeface="Arial" panose="020B0604020202020204" pitchFamily="34" charset="0"/>
              </a:rPr>
              <a:t> 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118D31-5DE3-46BC-AA2D-5E33AE261743}"/>
              </a:ext>
            </a:extLst>
          </p:cNvPr>
          <p:cNvCxnSpPr>
            <a:cxnSpLocks/>
          </p:cNvCxnSpPr>
          <p:nvPr/>
        </p:nvCxnSpPr>
        <p:spPr>
          <a:xfrm flipV="1">
            <a:off x="571500" y="1395819"/>
            <a:ext cx="1835524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4C0D3D-E76B-402F-BF98-6290595B8E35}"/>
              </a:ext>
            </a:extLst>
          </p:cNvPr>
          <p:cNvSpPr txBox="1"/>
          <p:nvPr/>
        </p:nvSpPr>
        <p:spPr>
          <a:xfrm>
            <a:off x="571500" y="2272307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2)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Mails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Send mails across static transporter, or platform transporter.</a:t>
            </a:r>
            <a:endParaRPr lang="en-US" sz="1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09619-EAAE-4DC3-A4BB-1DE8F6483073}"/>
              </a:ext>
            </a:extLst>
          </p:cNvPr>
          <p:cNvSpPr txBox="1"/>
          <p:nvPr/>
        </p:nvSpPr>
        <p:spPr>
          <a:xfrm>
            <a:off x="571500" y="3116198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3)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Text Editor</a:t>
            </a:r>
            <a:endParaRPr lang="en-US" b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Best editor for allowing write and format a text.</a:t>
            </a:r>
            <a:endParaRPr lang="en-US" sz="14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11221-5E92-4524-9A42-3477F8709A35}"/>
              </a:ext>
            </a:extLst>
          </p:cNvPr>
          <p:cNvSpPr txBox="1"/>
          <p:nvPr/>
        </p:nvSpPr>
        <p:spPr>
          <a:xfrm>
            <a:off x="571500" y="3947195"/>
            <a:ext cx="484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4) 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Styled Component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The place for </a:t>
            </a:r>
            <a:r>
              <a:rPr lang="en-US" sz="1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write CSS in your 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1221-5E92-4524-9A42-3477F8709A35}"/>
              </a:ext>
            </a:extLst>
          </p:cNvPr>
          <p:cNvSpPr txBox="1"/>
          <p:nvPr/>
        </p:nvSpPr>
        <p:spPr>
          <a:xfrm>
            <a:off x="571500" y="4749253"/>
            <a:ext cx="4846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b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) </a:t>
            </a:r>
            <a:r>
              <a:rPr lang="en-US" b="1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Heroku</a:t>
            </a:r>
            <a:endParaRPr lang="en-US" b="1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Heroku</a:t>
            </a:r>
            <a:r>
              <a:rPr lang="en-US" sz="14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is a cloud platform as a service supporting several programming languages</a:t>
            </a:r>
            <a:r>
              <a:rPr lang="en-US" dirty="0"/>
              <a:t>.</a:t>
            </a:r>
            <a:endParaRPr lang="en-US" sz="14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1" y="1326063"/>
            <a:ext cx="6427470" cy="45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2" grpId="0"/>
      <p:bldP spid="2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0D28C-0832-49B2-9259-D10DC8236B21}"/>
              </a:ext>
            </a:extLst>
          </p:cNvPr>
          <p:cNvSpPr/>
          <p:nvPr/>
        </p:nvSpPr>
        <p:spPr>
          <a:xfrm>
            <a:off x="5764530" y="0"/>
            <a:ext cx="642747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A16AD-B560-4E57-A86D-6FE22C890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/>
        </p:blipFill>
        <p:spPr>
          <a:xfrm>
            <a:off x="5924396" y="1631484"/>
            <a:ext cx="6107737" cy="4167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E37E46-C68B-48CA-AE3C-2000227C13DD}"/>
              </a:ext>
            </a:extLst>
          </p:cNvPr>
          <p:cNvSpPr txBox="1"/>
          <p:nvPr/>
        </p:nvSpPr>
        <p:spPr>
          <a:xfrm>
            <a:off x="421617" y="1631484"/>
            <a:ext cx="53079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Backend:</a:t>
            </a:r>
          </a:p>
          <a:p>
            <a:pPr>
              <a:lnSpc>
                <a:spcPct val="200000"/>
              </a:lnSpc>
            </a:pPr>
            <a:r>
              <a:rPr lang="en-US" sz="1600" i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5</a:t>
            </a: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 days.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Frontend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12 days.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Testing and Uploading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i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5</a:t>
            </a: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 </a:t>
            </a:r>
            <a:r>
              <a:rPr lang="en-US" sz="1600" i="1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</a:rPr>
              <a:t>days.</a:t>
            </a:r>
            <a:endParaRPr lang="en-US" sz="1600" i="1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ea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i="1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3F3B7-EDB1-464C-B212-D5F6DA98B322}"/>
              </a:ext>
            </a:extLst>
          </p:cNvPr>
          <p:cNvSpPr txBox="1"/>
          <p:nvPr/>
        </p:nvSpPr>
        <p:spPr>
          <a:xfrm>
            <a:off x="466285" y="641055"/>
            <a:ext cx="432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 smtClean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Arial" panose="020B0604020202020204" pitchFamily="34" charset="0"/>
              </a:rPr>
              <a:t>Duration of the work</a:t>
            </a:r>
            <a:endParaRPr lang="en-US" sz="4400" b="1" spc="3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3025A-B0F2-4791-913F-B64A648A8713}"/>
              </a:ext>
            </a:extLst>
          </p:cNvPr>
          <p:cNvCxnSpPr>
            <a:cxnSpLocks/>
          </p:cNvCxnSpPr>
          <p:nvPr/>
        </p:nvCxnSpPr>
        <p:spPr>
          <a:xfrm>
            <a:off x="635431" y="1409888"/>
            <a:ext cx="3967566" cy="79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8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963</TotalTime>
  <Words>1253</Words>
  <Application>Microsoft Office PowerPoint</Application>
  <PresentationFormat>Widescreen</PresentationFormat>
  <Paragraphs>178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Microsoft YaHei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YOBITO</dc:creator>
  <cp:lastModifiedBy>RAZOV-PC</cp:lastModifiedBy>
  <cp:revision>634</cp:revision>
  <dcterms:created xsi:type="dcterms:W3CDTF">2021-08-26T20:37:33Z</dcterms:created>
  <dcterms:modified xsi:type="dcterms:W3CDTF">2022-03-20T22:04:07Z</dcterms:modified>
</cp:coreProperties>
</file>